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7" r:id="rId10"/>
    <p:sldId id="269" r:id="rId11"/>
    <p:sldId id="270" r:id="rId12"/>
    <p:sldId id="271" r:id="rId13"/>
  </p:sldIdLst>
  <p:sldSz cx="9144000" cy="5143500" type="screen16x9"/>
  <p:notesSz cx="6858000" cy="9144000"/>
  <p:embeddedFontLst>
    <p:embeddedFont>
      <p:font typeface="Architects Daughter" panose="020B0604020202020204" charset="0"/>
      <p:regular r:id="rId15"/>
    </p:embeddedFont>
    <p:embeddedFont>
      <p:font typeface="Cambria Math" panose="02040503050406030204" pitchFamily="18" charset="0"/>
      <p:regular r:id="rId16"/>
    </p:embeddedFont>
    <p:embeddedFont>
      <p:font typeface="Corben" panose="020B0604020202020204" charset="0"/>
      <p:bold r:id="rId17"/>
    </p:embeddedFont>
    <p:embeddedFont>
      <p:font typeface="Eras Demi ITC" panose="020B0805030504020804" pitchFamily="34" charset="0"/>
      <p:regular r:id="rId18"/>
    </p:embeddedFont>
    <p:embeddedFont>
      <p:font typeface="Eras Medium ITC" panose="020B0602030504020804" pitchFamily="34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gUJd04/HdWSlrD5olLGzUEva6p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2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bc65ea31e2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g1bc65ea31e2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bc65ea31e2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1bc65ea31e2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bc65ea31e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1bc65ea31e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microsoft.com/office/2007/relationships/hdphoto" Target="../media/hdphoto7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8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/>
          <p:nvPr/>
        </p:nvSpPr>
        <p:spPr>
          <a:xfrm>
            <a:off x="0" y="2678493"/>
            <a:ext cx="5927834" cy="219928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/>
            </a:outerShdw>
          </a:effectLst>
        </p:spPr>
        <p:txBody>
          <a:bodyPr spcFirstLastPara="1" wrap="square" lIns="91425" tIns="91425" rIns="91425" bIns="91425" anchor="b" anchorCtr="0">
            <a:normAutofit lnSpcReduction="10000"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lang="pt-PT" sz="4500" b="0" i="0" u="none" strike="noStrike" cap="none" dirty="0">
                <a:solidFill>
                  <a:schemeClr val="lt1"/>
                </a:solidFill>
                <a:latin typeface="Corben"/>
                <a:ea typeface="Corben"/>
                <a:cs typeface="Corben"/>
                <a:sym typeface="Corben"/>
              </a:rPr>
              <a:t>Consumer Finance Complaints </a:t>
            </a:r>
            <a:endParaRPr sz="4500" b="0" i="0" u="none" strike="noStrike" cap="none" dirty="0">
              <a:solidFill>
                <a:schemeClr val="lt1"/>
              </a:solidFill>
              <a:latin typeface="Corben"/>
              <a:ea typeface="Corben"/>
              <a:cs typeface="Corben"/>
              <a:sym typeface="Corbe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endParaRPr sz="4500" b="0" i="0" u="none" strike="noStrike" cap="none" dirty="0">
              <a:solidFill>
                <a:srgbClr val="000000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6236383" y="4477660"/>
            <a:ext cx="2805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0" i="0" u="none" strike="noStrike" cap="none" dirty="0">
                <a:solidFill>
                  <a:schemeClr val="lt1"/>
                </a:solidFill>
                <a:latin typeface="Corben"/>
                <a:ea typeface="Corben"/>
                <a:cs typeface="Corben"/>
                <a:sym typeface="Corben"/>
              </a:rPr>
              <a:t>21st December,2022</a:t>
            </a:r>
            <a:endParaRPr sz="2000" b="0" i="0" u="none" strike="noStrike" cap="none" dirty="0">
              <a:solidFill>
                <a:schemeClr val="lt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sp>
        <p:nvSpPr>
          <p:cNvPr id="59" name="Google Shape;59;p1"/>
          <p:cNvSpPr/>
          <p:nvPr/>
        </p:nvSpPr>
        <p:spPr>
          <a:xfrm>
            <a:off x="603320" y="350763"/>
            <a:ext cx="200721" cy="405229"/>
          </a:xfrm>
          <a:prstGeom prst="upArrow">
            <a:avLst>
              <a:gd name="adj1" fmla="val 50000"/>
              <a:gd name="adj2" fmla="val 50000"/>
            </a:avLst>
          </a:prstGeom>
          <a:noFill/>
          <a:ln w="571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-76713" y="792602"/>
            <a:ext cx="156078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0" i="0" u="none" strike="noStrike" cap="none" dirty="0">
                <a:solidFill>
                  <a:schemeClr val="lt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MeanShift</a:t>
            </a:r>
            <a:endParaRPr sz="1800" b="0" i="0" u="none" strike="noStrike" cap="none" dirty="0">
              <a:solidFill>
                <a:schemeClr val="lt1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07B1801-E428-3EFD-993B-1645D5F25768}"/>
                  </a:ext>
                </a:extLst>
              </p:cNvPr>
              <p:cNvSpPr txBox="1"/>
              <p:nvPr/>
            </p:nvSpPr>
            <p:spPr>
              <a:xfrm>
                <a:off x="-14868" y="-66907"/>
                <a:ext cx="453483" cy="110799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6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sz="660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66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07B1801-E428-3EFD-993B-1645D5F257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868" y="-66907"/>
                <a:ext cx="453483" cy="1107996"/>
              </a:xfrm>
              <a:prstGeom prst="rect">
                <a:avLst/>
              </a:prstGeom>
              <a:blipFill>
                <a:blip r:embed="rId5"/>
                <a:stretch>
                  <a:fillRect r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4;p1">
            <a:extLst>
              <a:ext uri="{FF2B5EF4-FFF2-40B4-BE49-F238E27FC236}">
                <a16:creationId xmlns:a16="http://schemas.microsoft.com/office/drawing/2014/main" id="{5170ADB4-454C-A46B-4A5C-11E8ECCE4EF7}"/>
              </a:ext>
            </a:extLst>
          </p:cNvPr>
          <p:cNvSpPr/>
          <p:nvPr/>
        </p:nvSpPr>
        <p:spPr>
          <a:xfrm>
            <a:off x="7310240" y="80881"/>
            <a:ext cx="1760027" cy="2696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Google Shape;55;p1">
            <a:extLst>
              <a:ext uri="{FF2B5EF4-FFF2-40B4-BE49-F238E27FC236}">
                <a16:creationId xmlns:a16="http://schemas.microsoft.com/office/drawing/2014/main" id="{1643D95C-278D-AB4D-361A-9DC923B2211D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58622" y="80881"/>
            <a:ext cx="1663261" cy="26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Tm="7000">
        <p14:reveal/>
      </p:transition>
    </mc:Choice>
    <mc:Fallback>
      <p:transition spd="slow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6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6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600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600" fill="hold">
                                          <p:stCondLst>
                                            <p:cond delay="2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bc65ea31e2_0_103"/>
          <p:cNvSpPr txBox="1"/>
          <p:nvPr/>
        </p:nvSpPr>
        <p:spPr>
          <a:xfrm>
            <a:off x="3769020" y="368563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600" dirty="0">
                <a:solidFill>
                  <a:schemeClr val="dk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CONCLUSION 1.0</a:t>
            </a:r>
            <a:endParaRPr dirty="0">
              <a:latin typeface="Eras Medium ITC" panose="020B0602030504020804" pitchFamily="34" charset="0"/>
            </a:endParaRPr>
          </a:p>
        </p:txBody>
      </p:sp>
      <p:sp>
        <p:nvSpPr>
          <p:cNvPr id="177" name="Google Shape;177;g1bc65ea31e2_0_103"/>
          <p:cNvSpPr txBox="1"/>
          <p:nvPr/>
        </p:nvSpPr>
        <p:spPr>
          <a:xfrm>
            <a:off x="-385584" y="-145149"/>
            <a:ext cx="2582334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 b="1" dirty="0">
                <a:solidFill>
                  <a:schemeClr val="tx1"/>
                </a:solidFill>
                <a:latin typeface="Eras Demi ITC" panose="020B0805030504020804" pitchFamily="34" charset="0"/>
              </a:rPr>
              <a:t>Regression Analysis</a:t>
            </a:r>
            <a:endParaRPr dirty="0">
              <a:solidFill>
                <a:schemeClr val="tx1"/>
              </a:solidFill>
              <a:latin typeface="Eras Demi ITC" panose="020B0805030504020804" pitchFamily="34" charset="0"/>
            </a:endParaRPr>
          </a:p>
        </p:txBody>
      </p:sp>
      <p:pic>
        <p:nvPicPr>
          <p:cNvPr id="178" name="Google Shape;178;g1bc65ea31e2_0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47580"/>
            <a:ext cx="4393500" cy="26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g1bc65ea31e2_0_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4732" y="2521787"/>
            <a:ext cx="4256176" cy="263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1bc65ea31e2_0_103"/>
          <p:cNvSpPr txBox="1"/>
          <p:nvPr/>
        </p:nvSpPr>
        <p:spPr>
          <a:xfrm>
            <a:off x="784000" y="4320592"/>
            <a:ext cx="30000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pt-PT" sz="1200" b="1" dirty="0">
                <a:solidFill>
                  <a:schemeClr val="dk1"/>
                </a:solidFill>
              </a:rPr>
              <a:t>slight positive linear correlation between Product and Issue is evident </a:t>
            </a:r>
            <a:endParaRPr b="1" dirty="0"/>
          </a:p>
        </p:txBody>
      </p:sp>
      <p:sp>
        <p:nvSpPr>
          <p:cNvPr id="181" name="Google Shape;181;g1bc65ea31e2_0_103"/>
          <p:cNvSpPr txBox="1"/>
          <p:nvPr/>
        </p:nvSpPr>
        <p:spPr>
          <a:xfrm>
            <a:off x="5457675" y="1243495"/>
            <a:ext cx="3000000" cy="1316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pt-PT" sz="1200" b="1" dirty="0">
                <a:solidFill>
                  <a:schemeClr val="dk1"/>
                </a:solidFill>
              </a:rPr>
              <a:t>locates the different modes of the data and shift every data point towards the mean cluster, telling us there is a commonality of some sorts</a:t>
            </a:r>
            <a:endParaRPr b="1" dirty="0"/>
          </a:p>
        </p:txBody>
      </p:sp>
      <p:sp>
        <p:nvSpPr>
          <p:cNvPr id="2" name="Google Shape;54;p1">
            <a:extLst>
              <a:ext uri="{FF2B5EF4-FFF2-40B4-BE49-F238E27FC236}">
                <a16:creationId xmlns:a16="http://schemas.microsoft.com/office/drawing/2014/main" id="{71A7B706-35E9-22D9-8481-F0009F2B721E}"/>
              </a:ext>
            </a:extLst>
          </p:cNvPr>
          <p:cNvSpPr/>
          <p:nvPr/>
        </p:nvSpPr>
        <p:spPr>
          <a:xfrm>
            <a:off x="7570044" y="127432"/>
            <a:ext cx="1573956" cy="2411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oogle Shape;55;p1">
            <a:extLst>
              <a:ext uri="{FF2B5EF4-FFF2-40B4-BE49-F238E27FC236}">
                <a16:creationId xmlns:a16="http://schemas.microsoft.com/office/drawing/2014/main" id="{D03B3028-F0F9-7E92-50EA-F82A0D304C0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93517" y="127432"/>
            <a:ext cx="1487420" cy="241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bc65ea31e2_0_112"/>
          <p:cNvSpPr txBox="1"/>
          <p:nvPr/>
        </p:nvSpPr>
        <p:spPr>
          <a:xfrm>
            <a:off x="3982275" y="135982"/>
            <a:ext cx="3913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600" dirty="0">
                <a:solidFill>
                  <a:schemeClr val="dk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CONCLUSION 1.1</a:t>
            </a:r>
            <a:endParaRPr dirty="0">
              <a:latin typeface="Eras Medium ITC" panose="020B0602030504020804" pitchFamily="34" charset="0"/>
            </a:endParaRPr>
          </a:p>
        </p:txBody>
      </p:sp>
      <p:sp>
        <p:nvSpPr>
          <p:cNvPr id="187" name="Google Shape;187;g1bc65ea31e2_0_112"/>
          <p:cNvSpPr txBox="1"/>
          <p:nvPr/>
        </p:nvSpPr>
        <p:spPr>
          <a:xfrm>
            <a:off x="-265650" y="-110066"/>
            <a:ext cx="30000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 b="1" dirty="0">
                <a:solidFill>
                  <a:schemeClr val="tx1"/>
                </a:solidFill>
                <a:latin typeface="Eras Demi ITC" panose="020B0805030504020804" pitchFamily="34" charset="0"/>
              </a:rPr>
              <a:t>Regression Analysis</a:t>
            </a:r>
            <a:endParaRPr dirty="0">
              <a:solidFill>
                <a:schemeClr val="tx1"/>
              </a:solidFill>
              <a:latin typeface="Eras Demi ITC" panose="020B0805030504020804" pitchFamily="34" charset="0"/>
            </a:endParaRPr>
          </a:p>
        </p:txBody>
      </p:sp>
      <p:pic>
        <p:nvPicPr>
          <p:cNvPr id="188" name="Google Shape;188;g1bc65ea31e2_0_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5942" y="1200408"/>
            <a:ext cx="6708058" cy="394309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1bc65ea31e2_0_112"/>
          <p:cNvSpPr txBox="1"/>
          <p:nvPr/>
        </p:nvSpPr>
        <p:spPr>
          <a:xfrm>
            <a:off x="265650" y="4125125"/>
            <a:ext cx="2468700" cy="1129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1200" b="1" dirty="0">
                <a:solidFill>
                  <a:schemeClr val="dk1"/>
                </a:solidFill>
              </a:rPr>
              <a:t>Very slight positive linear correlation between timely responses and issue</a:t>
            </a:r>
            <a:endParaRPr b="1" dirty="0"/>
          </a:p>
        </p:txBody>
      </p:sp>
      <p:sp>
        <p:nvSpPr>
          <p:cNvPr id="2" name="Google Shape;54;p1">
            <a:extLst>
              <a:ext uri="{FF2B5EF4-FFF2-40B4-BE49-F238E27FC236}">
                <a16:creationId xmlns:a16="http://schemas.microsoft.com/office/drawing/2014/main" id="{DAB33B62-D560-4934-2F72-9F79D3DA5DB1}"/>
              </a:ext>
            </a:extLst>
          </p:cNvPr>
          <p:cNvSpPr/>
          <p:nvPr/>
        </p:nvSpPr>
        <p:spPr>
          <a:xfrm>
            <a:off x="7645578" y="135982"/>
            <a:ext cx="1419596" cy="21748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oogle Shape;55;p1">
            <a:extLst>
              <a:ext uri="{FF2B5EF4-FFF2-40B4-BE49-F238E27FC236}">
                <a16:creationId xmlns:a16="http://schemas.microsoft.com/office/drawing/2014/main" id="{1C0888CB-9D0E-D821-DCA0-437C1C1A76D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60564" y="135982"/>
            <a:ext cx="1341547" cy="217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 scaling="0"/>
                    </a14:imgEffect>
                    <a14:imgEffect>
                      <a14:sharpenSoften amount="-48000"/>
                    </a14:imgEffect>
                    <a14:imgEffect>
                      <a14:saturation sat="317000"/>
                    </a14:imgEffect>
                    <a14:imgEffect>
                      <a14:brightnessContrast bright="-16000"/>
                    </a14:imgEffect>
                  </a14:imgLayer>
                </a14:imgProps>
              </a:ext>
            </a:extLst>
          </a:blip>
          <a:srcRect/>
          <a:stretch>
            <a:fillRect t="-11000" r="-56000" b="-30000"/>
          </a:stretch>
        </a:blip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"/>
          <p:cNvSpPr txBox="1"/>
          <p:nvPr/>
        </p:nvSpPr>
        <p:spPr>
          <a:xfrm>
            <a:off x="0" y="-24147"/>
            <a:ext cx="5525813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000" b="0" i="0" u="none" strike="noStrike" cap="none" dirty="0">
                <a:solidFill>
                  <a:schemeClr val="bg1"/>
                </a:solidFill>
                <a:latin typeface="Eras Demi ITC" panose="020B0805030504020804" pitchFamily="34" charset="0"/>
                <a:ea typeface="Open Sans"/>
                <a:cs typeface="Open Sans"/>
                <a:sym typeface="Open Sans"/>
              </a:rPr>
              <a:t>Final Recommendation 1.2</a:t>
            </a:r>
            <a:r>
              <a:rPr lang="pt-PT" sz="1400" b="0" i="0" u="none" strike="noStrike" cap="none" dirty="0">
                <a:solidFill>
                  <a:schemeClr val="bg1"/>
                </a:solidFill>
                <a:latin typeface="Eras Demi ITC" panose="020B0805030504020804" pitchFamily="34" charset="0"/>
                <a:sym typeface="Arial"/>
              </a:rPr>
              <a:t> </a:t>
            </a:r>
            <a:endParaRPr sz="1400" b="0" i="0" u="none" strike="noStrike" cap="none" dirty="0">
              <a:solidFill>
                <a:schemeClr val="bg1"/>
              </a:solidFill>
              <a:latin typeface="Eras Demi ITC" panose="020B0805030504020804" pitchFamily="34" charset="0"/>
              <a:sym typeface="Arial"/>
            </a:endParaRPr>
          </a:p>
        </p:txBody>
      </p:sp>
      <p:sp>
        <p:nvSpPr>
          <p:cNvPr id="197" name="Google Shape;197;p11"/>
          <p:cNvSpPr txBox="1"/>
          <p:nvPr/>
        </p:nvSpPr>
        <p:spPr>
          <a:xfrm>
            <a:off x="1" y="1325373"/>
            <a:ext cx="4477406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318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200"/>
              <a:buFont typeface="Noto Sans Symbols"/>
              <a:buChar char="❑"/>
            </a:pPr>
            <a:r>
              <a:rPr lang="pt-PT" sz="2200" dirty="0">
                <a:solidFill>
                  <a:schemeClr val="bg1"/>
                </a:solidFill>
                <a:latin typeface="Eras Medium ITC" panose="020B0602030504020804" pitchFamily="34" charset="0"/>
              </a:rPr>
              <a:t>Further investigation to know which specific issues are more common with which financial products</a:t>
            </a:r>
            <a:endParaRPr sz="2200" dirty="0">
              <a:solidFill>
                <a:schemeClr val="bg1"/>
              </a:solidFill>
              <a:latin typeface="Eras Medium ITC" panose="020B0602030504020804" pitchFamily="34" charset="0"/>
            </a:endParaRPr>
          </a:p>
          <a:p>
            <a:pPr marL="457200" marR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 dirty="0">
                <a:solidFill>
                  <a:schemeClr val="bg1"/>
                </a:solidFill>
                <a:latin typeface="Eras Medium ITC" panose="020B0602030504020804" pitchFamily="34" charset="0"/>
              </a:rPr>
              <a:t>→ allowing consumer support employees to be better prepared to support consumers </a:t>
            </a:r>
            <a:endParaRPr sz="2200" dirty="0">
              <a:solidFill>
                <a:schemeClr val="bg1"/>
              </a:solidFill>
              <a:latin typeface="Eras Medium ITC" panose="020B0602030504020804" pitchFamily="34" charset="0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54;p1">
            <a:extLst>
              <a:ext uri="{FF2B5EF4-FFF2-40B4-BE49-F238E27FC236}">
                <a16:creationId xmlns:a16="http://schemas.microsoft.com/office/drawing/2014/main" id="{78697282-2438-E17C-4E6A-EE6E2FE4CB08}"/>
              </a:ext>
            </a:extLst>
          </p:cNvPr>
          <p:cNvSpPr/>
          <p:nvPr/>
        </p:nvSpPr>
        <p:spPr>
          <a:xfrm>
            <a:off x="7310240" y="80881"/>
            <a:ext cx="1760027" cy="2696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55;p1">
            <a:extLst>
              <a:ext uri="{FF2B5EF4-FFF2-40B4-BE49-F238E27FC236}">
                <a16:creationId xmlns:a16="http://schemas.microsoft.com/office/drawing/2014/main" id="{E63384D6-DA46-94C2-866E-BA809B231C8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43944" y="80881"/>
            <a:ext cx="1663261" cy="26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75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0"/>
      <p:bldP spid="19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3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35"/>
                    </a14:imgEffect>
                  </a14:imgLayer>
                </a14:imgProps>
              </a:ext>
            </a:extLst>
          </a:blip>
          <a:srcRect/>
          <a:stretch>
            <a:fillRect t="-15000" r="-4000" b="-10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/>
        </p:nvSpPr>
        <p:spPr>
          <a:xfrm>
            <a:off x="241269" y="2532951"/>
            <a:ext cx="1791900" cy="8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1" i="0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sym typeface="Arial"/>
              </a:rPr>
              <a:t>David Mbaya</a:t>
            </a:r>
            <a:endParaRPr sz="1300" b="0" i="0" u="none" strike="noStrike" cap="none" dirty="0">
              <a:solidFill>
                <a:schemeClr val="tx1"/>
              </a:solidFill>
              <a:latin typeface="Eras Medium ITC" panose="020B0602030504020804" pitchFamily="34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sym typeface="Arial"/>
              </a:rPr>
              <a:t>Role: Presenter </a:t>
            </a:r>
            <a:r>
              <a:rPr lang="pt-PT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 txBox="1"/>
          <p:nvPr/>
        </p:nvSpPr>
        <p:spPr>
          <a:xfrm>
            <a:off x="2033169" y="2533724"/>
            <a:ext cx="1951800" cy="8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700" b="1" i="0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sym typeface="Arial"/>
              </a:rPr>
              <a:t>Stephen Esuola</a:t>
            </a:r>
            <a:endParaRPr sz="1400" b="0" i="0" u="none" strike="noStrike" cap="none" dirty="0">
              <a:solidFill>
                <a:schemeClr val="tx1"/>
              </a:solidFill>
              <a:latin typeface="Eras Medium ITC" panose="020B0602030504020804" pitchFamily="34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400" b="0" i="0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sym typeface="Arial"/>
              </a:rPr>
              <a:t>Role: Presenter 2</a:t>
            </a:r>
            <a:endParaRPr sz="1400" b="0" i="0" u="none" strike="noStrike" cap="none" dirty="0">
              <a:solidFill>
                <a:schemeClr val="tx1"/>
              </a:solidFill>
              <a:latin typeface="Eras Medium ITC" panose="020B0602030504020804" pitchFamily="34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/>
          <p:cNvSpPr txBox="1"/>
          <p:nvPr/>
        </p:nvSpPr>
        <p:spPr>
          <a:xfrm>
            <a:off x="8337" y="3697014"/>
            <a:ext cx="5005097" cy="1446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b="1" i="0" u="none" strike="noStrike" cap="none" dirty="0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1" i="0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Kenneth Odoh ; </a:t>
            </a:r>
            <a:r>
              <a:rPr lang="pt-PT" sz="1600" b="1" i="1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[</a:t>
            </a:r>
            <a:r>
              <a:rPr lang="pt-PT" sz="1600" i="1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Project Lead, Data cleaning]</a:t>
            </a:r>
            <a:endParaRPr i="1" dirty="0">
              <a:solidFill>
                <a:schemeClr val="tx1"/>
              </a:solidFill>
              <a:latin typeface="Eras Medium ITC" panose="020B0602030504020804" pitchFamily="3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t-PT" sz="1600" b="1" i="0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David Mbaya; </a:t>
            </a:r>
            <a:r>
              <a:rPr lang="pt-PT" sz="1600" i="1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[Assistant Project Lead, Business case]</a:t>
            </a:r>
            <a:endParaRPr sz="1600" i="1" u="none" strike="noStrike" cap="none" dirty="0">
              <a:solidFill>
                <a:schemeClr val="tx1"/>
              </a:solidFill>
              <a:latin typeface="Eras Medium ITC" panose="020B0602030504020804" pitchFamily="34" charset="0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PT" sz="1600" b="1" i="0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Muskan Gupta; </a:t>
            </a:r>
            <a:r>
              <a:rPr lang="pt-PT" sz="1600" i="1" u="none" strike="noStrike" cap="none" dirty="0">
                <a:solidFill>
                  <a:schemeClr val="tx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[Query Analyst, Model fiting]</a:t>
            </a:r>
            <a:endParaRPr sz="1600" i="1" u="none" strike="noStrike" cap="none" dirty="0">
              <a:solidFill>
                <a:schemeClr val="tx1"/>
              </a:solidFill>
              <a:latin typeface="Eras Medium ITC" panose="020B06020305040208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5691316" y="1186064"/>
            <a:ext cx="1951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PT" sz="1800" b="1" i="0" u="none" strike="noStrike" cap="none" dirty="0">
                <a:solidFill>
                  <a:srgbClr val="000000"/>
                </a:solidFill>
                <a:latin typeface="Eras Demi ITC" panose="020B0805030504020804" pitchFamily="34" charset="0"/>
                <a:sym typeface="Arial"/>
              </a:rPr>
              <a:t>Active members</a:t>
            </a:r>
            <a:endParaRPr sz="1800" b="1" i="0" u="none" strike="noStrike" cap="none" dirty="0">
              <a:solidFill>
                <a:srgbClr val="000000"/>
              </a:solidFill>
              <a:latin typeface="Eras Demi ITC" panose="020B0805030504020804" pitchFamily="34" charset="0"/>
              <a:sym typeface="Arial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6837344" y="233601"/>
            <a:ext cx="2191408" cy="3357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897585" y="249555"/>
            <a:ext cx="2070925" cy="33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15922" y="1200560"/>
            <a:ext cx="1195060" cy="1165692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2"/>
          <p:cNvSpPr txBox="1"/>
          <p:nvPr/>
        </p:nvSpPr>
        <p:spPr>
          <a:xfrm>
            <a:off x="4772722" y="1663718"/>
            <a:ext cx="4371278" cy="2523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lang="pt-PT" sz="1600" b="1" i="0" u="none" strike="noStrike" cap="none" dirty="0">
                <a:solidFill>
                  <a:srgbClr val="000000"/>
                </a:solidFill>
                <a:latin typeface="Eras Medium ITC" panose="020B0602030504020804" pitchFamily="34" charset="0"/>
                <a:sym typeface="Arial"/>
              </a:rPr>
              <a:t>Emmanuel Oyetunji</a:t>
            </a:r>
            <a:r>
              <a:rPr lang="pt-PT" sz="1600" b="0" i="0" u="none" strike="noStrike" cap="none" dirty="0">
                <a:solidFill>
                  <a:srgbClr val="000000"/>
                </a:solidFill>
                <a:latin typeface="Eras Medium ITC" panose="020B0602030504020804" pitchFamily="34" charset="0"/>
                <a:sym typeface="Arial"/>
              </a:rPr>
              <a:t>; </a:t>
            </a:r>
            <a:r>
              <a:rPr lang="pt-PT" sz="1600" i="1" u="none" strike="noStrike" cap="none" dirty="0">
                <a:solidFill>
                  <a:srgbClr val="000000"/>
                </a:solidFill>
                <a:latin typeface="Eras Medium ITC" panose="020B0602030504020804" pitchFamily="34" charset="0"/>
                <a:sym typeface="Arial"/>
              </a:rPr>
              <a:t>[Data documentation]</a:t>
            </a: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lang="pt-PT" sz="1600" b="1" dirty="0"/>
              <a:t>Hawal Alade; </a:t>
            </a:r>
            <a:r>
              <a:rPr lang="pt-PT" sz="1600" dirty="0"/>
              <a:t>[Data Preprocessing]</a:t>
            </a:r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lang="pt-PT" sz="1600" b="1" dirty="0"/>
              <a:t>Daniel Alonge; </a:t>
            </a:r>
            <a:r>
              <a:rPr lang="pt-PT" sz="1600" dirty="0"/>
              <a:t>[Business case]</a:t>
            </a:r>
            <a:endParaRPr lang="pt-PT" sz="1600" b="1" dirty="0"/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r>
              <a:rPr lang="pt-PT" sz="1600" b="1" dirty="0"/>
              <a:t>Inyeneobong Edunoh; </a:t>
            </a:r>
            <a:r>
              <a:rPr lang="pt-PT" sz="1600" dirty="0"/>
              <a:t>[Business case]</a:t>
            </a:r>
            <a:endParaRPr lang="pt-PT" sz="1600" b="1" dirty="0"/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❑"/>
            </a:pPr>
            <a:endParaRPr sz="1600" dirty="0"/>
          </a:p>
          <a:p>
            <a:pPr marL="285750" marR="0" lvl="0" indent="-196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None/>
            </a:pPr>
            <a:endParaRPr sz="14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035025" y="1200560"/>
            <a:ext cx="1195060" cy="1165693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D7A8A93-A194-9419-08F6-E92A2437D687}"/>
                  </a:ext>
                </a:extLst>
              </p:cNvPr>
              <p:cNvSpPr txBox="1"/>
              <p:nvPr/>
            </p:nvSpPr>
            <p:spPr>
              <a:xfrm>
                <a:off x="-29362" y="-143887"/>
                <a:ext cx="391133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sz="400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m:rPr>
                              <m:sty m:val="p"/>
                            </m:rPr>
                            <a:rPr lang="en-US" sz="400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</m:acc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0D7A8A93-A194-9419-08F6-E92A2437D6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9362" y="-143887"/>
                <a:ext cx="391133" cy="61555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Google Shape;59;p1">
            <a:extLst>
              <a:ext uri="{FF2B5EF4-FFF2-40B4-BE49-F238E27FC236}">
                <a16:creationId xmlns:a16="http://schemas.microsoft.com/office/drawing/2014/main" id="{8D5472D7-9F7F-99A7-2D79-CAC0930403CF}"/>
              </a:ext>
            </a:extLst>
          </p:cNvPr>
          <p:cNvSpPr/>
          <p:nvPr/>
        </p:nvSpPr>
        <p:spPr>
          <a:xfrm>
            <a:off x="621454" y="73790"/>
            <a:ext cx="139574" cy="281782"/>
          </a:xfrm>
          <a:prstGeom prst="upArrow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868B96-F33D-CFC1-70E3-573620A32198}"/>
              </a:ext>
            </a:extLst>
          </p:cNvPr>
          <p:cNvSpPr txBox="1"/>
          <p:nvPr/>
        </p:nvSpPr>
        <p:spPr>
          <a:xfrm>
            <a:off x="-66532" y="356345"/>
            <a:ext cx="10872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b="0" i="0" u="none" strike="noStrike" cap="none" dirty="0">
                <a:solidFill>
                  <a:schemeClr val="tx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MeanShift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0">
        <p:split orient="vert"/>
      </p:transition>
    </mc:Choice>
    <mc:Fallback>
      <p:transition spd="slow" advTm="10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6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6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600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600" fill="hold">
                                          <p:stCondLst>
                                            <p:cond delay="240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6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6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/>
          <p:nvPr/>
        </p:nvSpPr>
        <p:spPr>
          <a:xfrm>
            <a:off x="801576" y="461324"/>
            <a:ext cx="46788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PT" sz="3600" b="1" i="0" u="none" strike="noStrike" cap="none" dirty="0">
                <a:solidFill>
                  <a:schemeClr val="lt1"/>
                </a:solidFill>
                <a:latin typeface="Eras Demi ITC" panose="020B0805030504020804" pitchFamily="34" charset="0"/>
                <a:ea typeface="Open Sans"/>
                <a:cs typeface="Open Sans"/>
                <a:sym typeface="Open Sans"/>
              </a:rPr>
              <a:t>Background</a:t>
            </a:r>
            <a:endParaRPr sz="3600" b="0" i="0" u="none" strike="noStrike" cap="none" dirty="0">
              <a:solidFill>
                <a:schemeClr val="lt1"/>
              </a:solidFill>
              <a:latin typeface="Eras Demi ITC" panose="020B08050305040208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91" name="Google Shape;91;p4"/>
          <p:cNvSpPr txBox="1"/>
          <p:nvPr/>
        </p:nvSpPr>
        <p:spPr>
          <a:xfrm>
            <a:off x="0" y="1423594"/>
            <a:ext cx="6006900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❑"/>
            </a:pPr>
            <a:r>
              <a:rPr lang="pt-PT" sz="24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Complaints about financial product and services</a:t>
            </a:r>
            <a:endParaRPr dirty="0">
              <a:latin typeface="Eras Medium ITC" panose="020B0602030504020804" pitchFamily="34" charset="0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❑"/>
            </a:pPr>
            <a:r>
              <a:rPr lang="pt-PT" sz="2400" b="1" dirty="0">
                <a:solidFill>
                  <a:schemeClr val="lt1"/>
                </a:solidFill>
                <a:latin typeface="Eras Medium ITC" panose="020B0602030504020804" pitchFamily="34" charset="0"/>
              </a:rPr>
              <a:t>Issues </a:t>
            </a:r>
            <a:r>
              <a:rPr lang="pt-PT" sz="24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specific to product</a:t>
            </a:r>
            <a:endParaRPr dirty="0">
              <a:latin typeface="Eras Medium ITC" panose="020B0602030504020804" pitchFamily="34" charset="0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❑"/>
            </a:pPr>
            <a:r>
              <a:rPr lang="pt-PT" sz="24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Specific company and area</a:t>
            </a:r>
            <a:endParaRPr dirty="0">
              <a:latin typeface="Eras Medium ITC" panose="020B0602030504020804" pitchFamily="34" charset="0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❑"/>
            </a:pPr>
            <a:r>
              <a:rPr lang="pt-PT" sz="24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Ranges from 2011 to 2019</a:t>
            </a:r>
            <a:endParaRPr dirty="0">
              <a:latin typeface="Eras Medium ITC" panose="020B0602030504020804" pitchFamily="34" charset="0"/>
            </a:endParaRPr>
          </a:p>
        </p:txBody>
      </p:sp>
      <p:sp>
        <p:nvSpPr>
          <p:cNvPr id="2" name="Google Shape;54;p1">
            <a:extLst>
              <a:ext uri="{FF2B5EF4-FFF2-40B4-BE49-F238E27FC236}">
                <a16:creationId xmlns:a16="http://schemas.microsoft.com/office/drawing/2014/main" id="{34804183-5EAB-6392-451D-C0AAD392D284}"/>
              </a:ext>
            </a:extLst>
          </p:cNvPr>
          <p:cNvSpPr/>
          <p:nvPr/>
        </p:nvSpPr>
        <p:spPr>
          <a:xfrm>
            <a:off x="7310240" y="80881"/>
            <a:ext cx="1760027" cy="2696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oogle Shape;55;p1">
            <a:extLst>
              <a:ext uri="{FF2B5EF4-FFF2-40B4-BE49-F238E27FC236}">
                <a16:creationId xmlns:a16="http://schemas.microsoft.com/office/drawing/2014/main" id="{AE44EA3C-2E7D-589B-CF8F-8C5685DA763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43944" y="80881"/>
            <a:ext cx="1663261" cy="26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75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20000"/>
          </a:schemeClr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"/>
          <p:cNvSpPr txBox="1"/>
          <p:nvPr/>
        </p:nvSpPr>
        <p:spPr>
          <a:xfrm>
            <a:off x="2500348" y="70669"/>
            <a:ext cx="3515253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PT" sz="3600" b="1" dirty="0">
                <a:solidFill>
                  <a:schemeClr val="tx1"/>
                </a:solidFill>
                <a:latin typeface="Eras Demi ITC" panose="020B0805030504020804" pitchFamily="34" charset="0"/>
                <a:ea typeface="Open Sans"/>
                <a:cs typeface="Open Sans"/>
                <a:sym typeface="Open Sans"/>
              </a:rPr>
              <a:t>Business Goal</a:t>
            </a:r>
            <a:endParaRPr sz="3600" b="0" i="0" u="none" strike="noStrike" cap="none" dirty="0">
              <a:solidFill>
                <a:schemeClr val="lt1"/>
              </a:solidFill>
              <a:latin typeface="Eras Demi ITC" panose="020B0805030504020804" pitchFamily="34" charset="0"/>
              <a:ea typeface="Open Sans"/>
              <a:cs typeface="Open Sans"/>
              <a:sym typeface="Open San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516CF7D-5635-23B0-BD46-74B84A208D41}"/>
              </a:ext>
            </a:extLst>
          </p:cNvPr>
          <p:cNvGrpSpPr/>
          <p:nvPr/>
        </p:nvGrpSpPr>
        <p:grpSpPr>
          <a:xfrm rot="16200000">
            <a:off x="2297644" y="-1495426"/>
            <a:ext cx="4370916" cy="9321800"/>
            <a:chOff x="3723214" y="1566334"/>
            <a:chExt cx="1627667" cy="3378215"/>
          </a:xfrm>
        </p:grpSpPr>
        <p:sp>
          <p:nvSpPr>
            <p:cNvPr id="17" name="Arrow: Circular 16">
              <a:extLst>
                <a:ext uri="{FF2B5EF4-FFF2-40B4-BE49-F238E27FC236}">
                  <a16:creationId xmlns:a16="http://schemas.microsoft.com/office/drawing/2014/main" id="{7A683AAC-215C-8370-1E0D-15401B0D4E89}"/>
                </a:ext>
              </a:extLst>
            </p:cNvPr>
            <p:cNvSpPr/>
            <p:nvPr/>
          </p:nvSpPr>
          <p:spPr>
            <a:xfrm>
              <a:off x="4077086" y="1566334"/>
              <a:ext cx="1273795" cy="1273925"/>
            </a:xfrm>
            <a:prstGeom prst="circularArrow">
              <a:avLst>
                <a:gd name="adj1" fmla="val 10980"/>
                <a:gd name="adj2" fmla="val 1142322"/>
                <a:gd name="adj3" fmla="val 4500000"/>
                <a:gd name="adj4" fmla="val 10800000"/>
                <a:gd name="adj5" fmla="val 125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7FEF3BC-C68B-354F-352A-A72A282B5653}"/>
                </a:ext>
              </a:extLst>
            </p:cNvPr>
            <p:cNvSpPr/>
            <p:nvPr/>
          </p:nvSpPr>
          <p:spPr>
            <a:xfrm rot="5400000">
              <a:off x="4402717" y="1974937"/>
              <a:ext cx="710850" cy="355388"/>
            </a:xfrm>
            <a:custGeom>
              <a:avLst/>
              <a:gdLst>
                <a:gd name="connsiteX0" fmla="*/ 0 w 710850"/>
                <a:gd name="connsiteY0" fmla="*/ 0 h 355388"/>
                <a:gd name="connsiteX1" fmla="*/ 710850 w 710850"/>
                <a:gd name="connsiteY1" fmla="*/ 0 h 355388"/>
                <a:gd name="connsiteX2" fmla="*/ 710850 w 710850"/>
                <a:gd name="connsiteY2" fmla="*/ 355388 h 355388"/>
                <a:gd name="connsiteX3" fmla="*/ 0 w 710850"/>
                <a:gd name="connsiteY3" fmla="*/ 355388 h 355388"/>
                <a:gd name="connsiteX4" fmla="*/ 0 w 710850"/>
                <a:gd name="connsiteY4" fmla="*/ 0 h 35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850" h="355388">
                  <a:moveTo>
                    <a:pt x="0" y="0"/>
                  </a:moveTo>
                  <a:lnTo>
                    <a:pt x="710850" y="0"/>
                  </a:lnTo>
                  <a:lnTo>
                    <a:pt x="710850" y="355388"/>
                  </a:lnTo>
                  <a:lnTo>
                    <a:pt x="0" y="3553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" tIns="3810" rIns="3810" bIns="3810" numCol="1" spcCol="1270" anchor="ctr" anchorCtr="0">
              <a:noAutofit/>
            </a:bodyPr>
            <a:lstStyle/>
            <a:p>
              <a:pPr marL="0" lvl="0" indent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latin typeface="Eras Medium ITC" panose="020B0602030504020804" pitchFamily="34" charset="0"/>
                </a:rPr>
                <a:t>Gain insight on the data</a:t>
              </a:r>
            </a:p>
          </p:txBody>
        </p:sp>
        <p:sp>
          <p:nvSpPr>
            <p:cNvPr id="19" name="Shape 18">
              <a:extLst>
                <a:ext uri="{FF2B5EF4-FFF2-40B4-BE49-F238E27FC236}">
                  <a16:creationId xmlns:a16="http://schemas.microsoft.com/office/drawing/2014/main" id="{77DD14B4-0D02-B09A-5AF4-3187A999A260}"/>
                </a:ext>
              </a:extLst>
            </p:cNvPr>
            <p:cNvSpPr/>
            <p:nvPr/>
          </p:nvSpPr>
          <p:spPr>
            <a:xfrm>
              <a:off x="3723214" y="2298393"/>
              <a:ext cx="1273795" cy="1273925"/>
            </a:xfrm>
            <a:prstGeom prst="leftCircularArrow">
              <a:avLst>
                <a:gd name="adj1" fmla="val 10980"/>
                <a:gd name="adj2" fmla="val 1142322"/>
                <a:gd name="adj3" fmla="val 6300000"/>
                <a:gd name="adj4" fmla="val 18900000"/>
                <a:gd name="adj5" fmla="val 125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3327773"/>
                <a:satOff val="28205"/>
                <a:lumOff val="2810"/>
                <a:alphaOff val="0"/>
              </a:schemeClr>
            </a:fillRef>
            <a:effectRef idx="0">
              <a:schemeClr val="accent3">
                <a:hueOff val="-3327773"/>
                <a:satOff val="28205"/>
                <a:lumOff val="281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1A3CAE8-546D-9368-A4E8-C0CF322C3D0A}"/>
                </a:ext>
              </a:extLst>
            </p:cNvPr>
            <p:cNvSpPr/>
            <p:nvPr/>
          </p:nvSpPr>
          <p:spPr>
            <a:xfrm rot="5400000">
              <a:off x="4033822" y="2574192"/>
              <a:ext cx="662262" cy="537065"/>
            </a:xfrm>
            <a:custGeom>
              <a:avLst/>
              <a:gdLst>
                <a:gd name="connsiteX0" fmla="*/ 0 w 710850"/>
                <a:gd name="connsiteY0" fmla="*/ 0 h 355388"/>
                <a:gd name="connsiteX1" fmla="*/ 710850 w 710850"/>
                <a:gd name="connsiteY1" fmla="*/ 0 h 355388"/>
                <a:gd name="connsiteX2" fmla="*/ 710850 w 710850"/>
                <a:gd name="connsiteY2" fmla="*/ 355388 h 355388"/>
                <a:gd name="connsiteX3" fmla="*/ 0 w 710850"/>
                <a:gd name="connsiteY3" fmla="*/ 355388 h 355388"/>
                <a:gd name="connsiteX4" fmla="*/ 0 w 710850"/>
                <a:gd name="connsiteY4" fmla="*/ 0 h 35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850" h="355388">
                  <a:moveTo>
                    <a:pt x="0" y="0"/>
                  </a:moveTo>
                  <a:lnTo>
                    <a:pt x="710850" y="0"/>
                  </a:lnTo>
                  <a:lnTo>
                    <a:pt x="710850" y="355388"/>
                  </a:lnTo>
                  <a:lnTo>
                    <a:pt x="0" y="3553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" tIns="3810" rIns="3810" bIns="3810" numCol="1" spcCol="1270" anchor="ctr" anchorCtr="0">
              <a:noAutofit/>
            </a:bodyPr>
            <a:lstStyle/>
            <a:p>
              <a:pPr marL="0" lvl="0" indent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latin typeface="Eras Medium ITC" panose="020B0602030504020804" pitchFamily="34" charset="0"/>
                </a:rPr>
                <a:t>Better predict future occurrences</a:t>
              </a:r>
            </a:p>
          </p:txBody>
        </p:sp>
        <p:sp>
          <p:nvSpPr>
            <p:cNvPr id="21" name="Arrow: Circular 20">
              <a:extLst>
                <a:ext uri="{FF2B5EF4-FFF2-40B4-BE49-F238E27FC236}">
                  <a16:creationId xmlns:a16="http://schemas.microsoft.com/office/drawing/2014/main" id="{90315B52-C888-062B-AE19-0B3D7CE5EAF1}"/>
                </a:ext>
              </a:extLst>
            </p:cNvPr>
            <p:cNvSpPr/>
            <p:nvPr/>
          </p:nvSpPr>
          <p:spPr>
            <a:xfrm>
              <a:off x="4077086" y="3033155"/>
              <a:ext cx="1273795" cy="1273925"/>
            </a:xfrm>
            <a:prstGeom prst="circularArrow">
              <a:avLst>
                <a:gd name="adj1" fmla="val 10980"/>
                <a:gd name="adj2" fmla="val 1142322"/>
                <a:gd name="adj3" fmla="val 4500000"/>
                <a:gd name="adj4" fmla="val 13500000"/>
                <a:gd name="adj5" fmla="val 125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6655546"/>
                <a:satOff val="56410"/>
                <a:lumOff val="5621"/>
                <a:alphaOff val="0"/>
              </a:schemeClr>
            </a:fillRef>
            <a:effectRef idx="0">
              <a:schemeClr val="accent3">
                <a:hueOff val="-6655546"/>
                <a:satOff val="56410"/>
                <a:lumOff val="5621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85750B2-F468-9462-5244-916E15E32CB4}"/>
                </a:ext>
              </a:extLst>
            </p:cNvPr>
            <p:cNvSpPr/>
            <p:nvPr/>
          </p:nvSpPr>
          <p:spPr>
            <a:xfrm rot="5400000">
              <a:off x="4484295" y="3340035"/>
              <a:ext cx="662262" cy="537065"/>
            </a:xfrm>
            <a:custGeom>
              <a:avLst/>
              <a:gdLst>
                <a:gd name="connsiteX0" fmla="*/ 0 w 710850"/>
                <a:gd name="connsiteY0" fmla="*/ 0 h 355388"/>
                <a:gd name="connsiteX1" fmla="*/ 710850 w 710850"/>
                <a:gd name="connsiteY1" fmla="*/ 0 h 355388"/>
                <a:gd name="connsiteX2" fmla="*/ 710850 w 710850"/>
                <a:gd name="connsiteY2" fmla="*/ 355388 h 355388"/>
                <a:gd name="connsiteX3" fmla="*/ 0 w 710850"/>
                <a:gd name="connsiteY3" fmla="*/ 355388 h 355388"/>
                <a:gd name="connsiteX4" fmla="*/ 0 w 710850"/>
                <a:gd name="connsiteY4" fmla="*/ 0 h 35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850" h="355388">
                  <a:moveTo>
                    <a:pt x="0" y="0"/>
                  </a:moveTo>
                  <a:lnTo>
                    <a:pt x="710850" y="0"/>
                  </a:lnTo>
                  <a:lnTo>
                    <a:pt x="710850" y="355388"/>
                  </a:lnTo>
                  <a:lnTo>
                    <a:pt x="0" y="3553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" tIns="3810" rIns="3810" bIns="3810" numCol="1" spcCol="1270" anchor="ctr" anchorCtr="0">
              <a:noAutofit/>
            </a:bodyPr>
            <a:lstStyle/>
            <a:p>
              <a:pPr marL="0" lvl="0" indent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latin typeface="Eras Medium ITC" panose="020B0602030504020804" pitchFamily="34" charset="0"/>
                </a:rPr>
                <a:t>Reduce customer complaints and customer dissatisfaction </a:t>
              </a:r>
            </a:p>
          </p:txBody>
        </p:sp>
        <p:sp>
          <p:nvSpPr>
            <p:cNvPr id="23" name="Block Arc 22">
              <a:extLst>
                <a:ext uri="{FF2B5EF4-FFF2-40B4-BE49-F238E27FC236}">
                  <a16:creationId xmlns:a16="http://schemas.microsoft.com/office/drawing/2014/main" id="{73C87091-1D14-42D8-B0BD-91E0E8BF139A}"/>
                </a:ext>
              </a:extLst>
            </p:cNvPr>
            <p:cNvSpPr/>
            <p:nvPr/>
          </p:nvSpPr>
          <p:spPr>
            <a:xfrm>
              <a:off x="3814011" y="3849670"/>
              <a:ext cx="1094350" cy="1094879"/>
            </a:xfrm>
            <a:prstGeom prst="blockArc">
              <a:avLst>
                <a:gd name="adj1" fmla="val 0"/>
                <a:gd name="adj2" fmla="val 18900000"/>
                <a:gd name="adj3" fmla="val 1274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-9983318"/>
                <a:satOff val="84615"/>
                <a:lumOff val="8431"/>
                <a:alphaOff val="0"/>
              </a:schemeClr>
            </a:fillRef>
            <a:effectRef idx="0">
              <a:schemeClr val="accent3">
                <a:hueOff val="-9983318"/>
                <a:satOff val="84615"/>
                <a:lumOff val="8431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E2414D9-03C6-2DD5-9D9D-7E9B8D36FDC8}"/>
                </a:ext>
              </a:extLst>
            </p:cNvPr>
            <p:cNvSpPr/>
            <p:nvPr/>
          </p:nvSpPr>
          <p:spPr>
            <a:xfrm rot="5400000">
              <a:off x="4112541" y="4146203"/>
              <a:ext cx="489197" cy="537065"/>
            </a:xfrm>
            <a:custGeom>
              <a:avLst/>
              <a:gdLst>
                <a:gd name="connsiteX0" fmla="*/ 0 w 710850"/>
                <a:gd name="connsiteY0" fmla="*/ 0 h 355388"/>
                <a:gd name="connsiteX1" fmla="*/ 710850 w 710850"/>
                <a:gd name="connsiteY1" fmla="*/ 0 h 355388"/>
                <a:gd name="connsiteX2" fmla="*/ 710850 w 710850"/>
                <a:gd name="connsiteY2" fmla="*/ 355388 h 355388"/>
                <a:gd name="connsiteX3" fmla="*/ 0 w 710850"/>
                <a:gd name="connsiteY3" fmla="*/ 355388 h 355388"/>
                <a:gd name="connsiteX4" fmla="*/ 0 w 710850"/>
                <a:gd name="connsiteY4" fmla="*/ 0 h 35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0850" h="355388">
                  <a:moveTo>
                    <a:pt x="0" y="0"/>
                  </a:moveTo>
                  <a:lnTo>
                    <a:pt x="710850" y="0"/>
                  </a:lnTo>
                  <a:lnTo>
                    <a:pt x="710850" y="355388"/>
                  </a:lnTo>
                  <a:lnTo>
                    <a:pt x="0" y="35538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810" tIns="3810" rIns="3810" bIns="3810" numCol="1" spcCol="1270" anchor="ctr" anchorCtr="0">
              <a:noAutofit/>
            </a:bodyPr>
            <a:lstStyle/>
            <a:p>
              <a:pPr marL="0" lvl="0" indent="0" algn="ctr" defTabSz="266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>
                  <a:latin typeface="Eras Medium ITC" panose="020B0602030504020804" pitchFamily="34" charset="0"/>
                </a:rPr>
                <a:t>Increase profits</a:t>
              </a:r>
            </a:p>
          </p:txBody>
        </p:sp>
      </p:grpSp>
      <p:sp>
        <p:nvSpPr>
          <p:cNvPr id="2" name="Google Shape;54;p1">
            <a:extLst>
              <a:ext uri="{FF2B5EF4-FFF2-40B4-BE49-F238E27FC236}">
                <a16:creationId xmlns:a16="http://schemas.microsoft.com/office/drawing/2014/main" id="{6BFB18AF-3EC3-53A1-85EF-001DDB960A28}"/>
              </a:ext>
            </a:extLst>
          </p:cNvPr>
          <p:cNvSpPr/>
          <p:nvPr/>
        </p:nvSpPr>
        <p:spPr>
          <a:xfrm>
            <a:off x="7310240" y="80881"/>
            <a:ext cx="1760027" cy="2696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oogle Shape;55;p1">
            <a:extLst>
              <a:ext uri="{FF2B5EF4-FFF2-40B4-BE49-F238E27FC236}">
                <a16:creationId xmlns:a16="http://schemas.microsoft.com/office/drawing/2014/main" id="{6728BDD4-F99F-0F64-9450-574B6A1D831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43944" y="80881"/>
            <a:ext cx="1663261" cy="26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7"/>
                    </a14:imgEffect>
                    <a14:imgEffect>
                      <a14:sharpenSoften amount="-100000"/>
                    </a14:imgEffect>
                    <a14:imgEffect>
                      <a14:brightnessContrast bright="-5000" contrast="2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"/>
          <p:cNvSpPr txBox="1"/>
          <p:nvPr/>
        </p:nvSpPr>
        <p:spPr>
          <a:xfrm>
            <a:off x="953815" y="-65944"/>
            <a:ext cx="5699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PT" sz="3000" b="1" dirty="0">
                <a:solidFill>
                  <a:schemeClr val="lt1"/>
                </a:solidFill>
                <a:latin typeface="Eras Demi ITC" panose="020B0805030504020804" pitchFamily="34" charset="0"/>
                <a:ea typeface="Open Sans"/>
                <a:cs typeface="Open Sans"/>
                <a:sym typeface="Open Sans"/>
              </a:rPr>
              <a:t>Opportunities &amp; </a:t>
            </a:r>
            <a:r>
              <a:rPr lang="pt-PT" sz="3000" b="1" i="0" u="none" strike="noStrike" cap="none" dirty="0">
                <a:solidFill>
                  <a:schemeClr val="lt1"/>
                </a:solidFill>
                <a:latin typeface="Eras Demi ITC" panose="020B0805030504020804" pitchFamily="34" charset="0"/>
                <a:ea typeface="Open Sans"/>
                <a:cs typeface="Open Sans"/>
                <a:sym typeface="Open Sans"/>
              </a:rPr>
              <a:t>Proposed Approach</a:t>
            </a:r>
            <a:endParaRPr sz="1400" b="0" i="0" u="none" strike="noStrike" cap="none" dirty="0">
              <a:solidFill>
                <a:schemeClr val="lt1"/>
              </a:solidFill>
              <a:latin typeface="Eras Demi ITC" panose="020B08050305040208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09" name="Google Shape;109;p6"/>
          <p:cNvSpPr txBox="1"/>
          <p:nvPr/>
        </p:nvSpPr>
        <p:spPr>
          <a:xfrm>
            <a:off x="218426" y="1244379"/>
            <a:ext cx="4757508" cy="11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6"/>
          <p:cNvSpPr txBox="1"/>
          <p:nvPr/>
        </p:nvSpPr>
        <p:spPr>
          <a:xfrm>
            <a:off x="115260" y="1367758"/>
            <a:ext cx="4860673" cy="3773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Symbols"/>
              <a:buChar char="❑"/>
            </a:pPr>
            <a:r>
              <a:rPr lang="pt-PT" sz="26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Drawing insight from issue and product</a:t>
            </a:r>
            <a:endParaRPr dirty="0">
              <a:latin typeface="Eras Medium ITC" panose="020B0602030504020804" pitchFamily="34" charset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Symbols"/>
              <a:buChar char="❑"/>
            </a:pPr>
            <a:r>
              <a:rPr lang="pt-PT" sz="26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More employee to deal with mortgage </a:t>
            </a:r>
            <a:endParaRPr dirty="0">
              <a:latin typeface="Eras Medium ITC" panose="020B0602030504020804" pitchFamily="34" charset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Symbols"/>
              <a:buChar char="❑"/>
            </a:pPr>
            <a:r>
              <a:rPr lang="pt-PT" sz="26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Diagnose the rate at which sales increase with issue</a:t>
            </a:r>
            <a:endParaRPr dirty="0">
              <a:latin typeface="Eras Medium ITC" panose="020B0602030504020804" pitchFamily="34" charset="0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Noto Sans Symbols"/>
              <a:buChar char="❑"/>
            </a:pPr>
            <a:r>
              <a:rPr lang="pt-PT" sz="26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Rate of response to clients</a:t>
            </a:r>
            <a:endParaRPr sz="2600" b="1" i="0" u="none" strike="noStrike" cap="none" dirty="0">
              <a:solidFill>
                <a:schemeClr val="lt1"/>
              </a:solidFill>
              <a:latin typeface="Eras Medium ITC" panose="020B0602030504020804" pitchFamily="34" charset="0"/>
              <a:sym typeface="Arial"/>
            </a:endParaRPr>
          </a:p>
        </p:txBody>
      </p:sp>
      <p:sp>
        <p:nvSpPr>
          <p:cNvPr id="2" name="Google Shape;54;p1">
            <a:extLst>
              <a:ext uri="{FF2B5EF4-FFF2-40B4-BE49-F238E27FC236}">
                <a16:creationId xmlns:a16="http://schemas.microsoft.com/office/drawing/2014/main" id="{EA1EEB3D-6FF7-4195-3844-658BB9F4DA8B}"/>
              </a:ext>
            </a:extLst>
          </p:cNvPr>
          <p:cNvSpPr/>
          <p:nvPr/>
        </p:nvSpPr>
        <p:spPr>
          <a:xfrm>
            <a:off x="7310240" y="80881"/>
            <a:ext cx="1760027" cy="2696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oogle Shape;55;p1">
            <a:extLst>
              <a:ext uri="{FF2B5EF4-FFF2-40B4-BE49-F238E27FC236}">
                <a16:creationId xmlns:a16="http://schemas.microsoft.com/office/drawing/2014/main" id="{11C950CB-BCBD-BF55-05A2-7B027544019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43944" y="80881"/>
            <a:ext cx="1663261" cy="26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 trans="26000" scaling="18"/>
                    </a14:imgEffect>
                    <a14:imgEffect>
                      <a14:brightnessContrast bright="-7000" contrast="-8000"/>
                    </a14:imgEffect>
                  </a14:imgLayer>
                </a14:imgProps>
              </a:ext>
            </a:extLst>
          </a:blip>
          <a:srcRect/>
          <a:stretch>
            <a:fillRect t="-11000" r="-63000" b="-24000"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"/>
          <p:cNvSpPr txBox="1"/>
          <p:nvPr/>
        </p:nvSpPr>
        <p:spPr>
          <a:xfrm>
            <a:off x="968425" y="215700"/>
            <a:ext cx="5065665" cy="10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PT" sz="3200" b="1" i="0" u="none" strike="noStrike" cap="none" dirty="0">
                <a:solidFill>
                  <a:schemeClr val="lt1"/>
                </a:solidFill>
                <a:latin typeface="Eras Demi ITC" panose="020B0805030504020804" pitchFamily="34" charset="0"/>
                <a:ea typeface="Open Sans"/>
                <a:cs typeface="Open Sans"/>
                <a:sym typeface="Open Sans"/>
              </a:rPr>
              <a:t>Methodology </a:t>
            </a:r>
            <a:endParaRPr sz="3200" b="1" i="0" u="none" strike="noStrike" cap="none" dirty="0">
              <a:solidFill>
                <a:schemeClr val="lt1"/>
              </a:solidFill>
              <a:latin typeface="Eras Demi ITC" panose="020B08050305040208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118" name="Google Shape;118;p9"/>
          <p:cNvSpPr txBox="1"/>
          <p:nvPr/>
        </p:nvSpPr>
        <p:spPr>
          <a:xfrm>
            <a:off x="-85031" y="1327218"/>
            <a:ext cx="6841500" cy="4236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dirty="0">
              <a:solidFill>
                <a:schemeClr val="lt1"/>
              </a:solidFill>
            </a:endParaRPr>
          </a:p>
          <a:p>
            <a:pPr marL="546100" marR="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❑"/>
            </a:pPr>
            <a:r>
              <a:rPr lang="pt-PT" sz="28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Explorat</a:t>
            </a:r>
            <a:r>
              <a:rPr lang="pt-PT" sz="2800" b="1" dirty="0">
                <a:solidFill>
                  <a:schemeClr val="lt1"/>
                </a:solidFill>
                <a:latin typeface="Eras Medium ITC" panose="020B0602030504020804" pitchFamily="34" charset="0"/>
              </a:rPr>
              <a:t>ory </a:t>
            </a:r>
            <a:r>
              <a:rPr lang="pt-PT" sz="28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data analysis </a:t>
            </a:r>
            <a:endParaRPr dirty="0">
              <a:latin typeface="Eras Medium ITC" panose="020B0602030504020804" pitchFamily="34" charset="0"/>
            </a:endParaRPr>
          </a:p>
          <a:p>
            <a:pPr marL="546100" marR="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❑"/>
            </a:pPr>
            <a:r>
              <a:rPr lang="pt-PT" sz="28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Data Preprocessing</a:t>
            </a:r>
            <a:endParaRPr dirty="0">
              <a:latin typeface="Eras Medium ITC" panose="020B0602030504020804" pitchFamily="34" charset="0"/>
            </a:endParaRPr>
          </a:p>
          <a:p>
            <a:pPr marL="546100" marR="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❑"/>
            </a:pPr>
            <a:r>
              <a:rPr lang="pt-PT" sz="28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Model selection</a:t>
            </a:r>
            <a:endParaRPr dirty="0">
              <a:latin typeface="Eras Medium ITC" panose="020B0602030504020804" pitchFamily="34" charset="0"/>
            </a:endParaRPr>
          </a:p>
          <a:p>
            <a:pPr marL="546100" marR="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oto Sans Symbols"/>
              <a:buChar char="❑"/>
            </a:pPr>
            <a:r>
              <a:rPr lang="pt-PT" sz="2800" b="1" i="0" u="none" strike="noStrike" cap="none" dirty="0">
                <a:solidFill>
                  <a:schemeClr val="lt1"/>
                </a:solidFill>
                <a:latin typeface="Eras Medium ITC" panose="020B0602030504020804" pitchFamily="34" charset="0"/>
                <a:sym typeface="Arial"/>
              </a:rPr>
              <a:t>Model testing</a:t>
            </a:r>
            <a:endParaRPr sz="2800" b="1" i="0" u="none" strike="noStrike" cap="none" dirty="0">
              <a:solidFill>
                <a:schemeClr val="lt1"/>
              </a:solidFill>
              <a:latin typeface="Eras Medium ITC" panose="020B0602030504020804" pitchFamily="34" charset="0"/>
              <a:sym typeface="Arial"/>
            </a:endParaRPr>
          </a:p>
          <a:p>
            <a:pPr marL="914400" marR="0" lvl="0" indent="-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pt-PT" sz="2800" b="1" dirty="0">
                <a:solidFill>
                  <a:schemeClr val="lt1"/>
                </a:solidFill>
                <a:latin typeface="Eras Medium ITC" panose="020B0602030504020804" pitchFamily="34" charset="0"/>
              </a:rPr>
              <a:t>    Regression Analysis</a:t>
            </a:r>
            <a:endParaRPr sz="2800" b="1" dirty="0">
              <a:solidFill>
                <a:schemeClr val="lt1"/>
              </a:solidFill>
              <a:latin typeface="Eras Medium ITC" panose="020B0602030504020804" pitchFamily="34" charset="0"/>
            </a:endParaRPr>
          </a:p>
          <a:p>
            <a:pPr marL="546100" marR="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to Sans Symbols"/>
              <a:buNone/>
            </a:pPr>
            <a:endParaRPr sz="28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54;p1">
            <a:extLst>
              <a:ext uri="{FF2B5EF4-FFF2-40B4-BE49-F238E27FC236}">
                <a16:creationId xmlns:a16="http://schemas.microsoft.com/office/drawing/2014/main" id="{8BA2B1FB-A86F-4B7D-CA02-FC341823BF4E}"/>
              </a:ext>
            </a:extLst>
          </p:cNvPr>
          <p:cNvSpPr/>
          <p:nvPr/>
        </p:nvSpPr>
        <p:spPr>
          <a:xfrm>
            <a:off x="7310240" y="80881"/>
            <a:ext cx="1760027" cy="26963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Google Shape;55;p1">
            <a:extLst>
              <a:ext uri="{FF2B5EF4-FFF2-40B4-BE49-F238E27FC236}">
                <a16:creationId xmlns:a16="http://schemas.microsoft.com/office/drawing/2014/main" id="{5F0EBD07-73E7-3FA8-142F-D00190183B8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43944" y="80881"/>
            <a:ext cx="1663261" cy="269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2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250"/>
                                        <p:tgtEl>
                                          <p:spTgt spid="1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1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 txBox="1"/>
          <p:nvPr/>
        </p:nvSpPr>
        <p:spPr>
          <a:xfrm>
            <a:off x="1636491" y="247833"/>
            <a:ext cx="567235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600" dirty="0">
                <a:latin typeface="Eras Demi ITC" panose="020B0805030504020804" pitchFamily="34" charset="0"/>
                <a:ea typeface="Open Sans"/>
                <a:cs typeface="Open Sans"/>
                <a:sym typeface="Open Sans"/>
              </a:rPr>
              <a:t>PROBLEMS &amp; OPPORTUNITIES 1.0</a:t>
            </a:r>
            <a:endParaRPr sz="1000" dirty="0">
              <a:latin typeface="Eras Demi ITC" panose="020B0805030504020804" pitchFamily="34" charset="0"/>
            </a:endParaRPr>
          </a:p>
        </p:txBody>
      </p:sp>
      <p:sp>
        <p:nvSpPr>
          <p:cNvPr id="134" name="Google Shape;134;p7"/>
          <p:cNvSpPr txBox="1"/>
          <p:nvPr/>
        </p:nvSpPr>
        <p:spPr>
          <a:xfrm>
            <a:off x="490649" y="897650"/>
            <a:ext cx="3373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❑"/>
            </a:pPr>
            <a:r>
              <a:rPr lang="pt-PT" sz="2000" i="0" u="none" strike="noStrike" cap="none" dirty="0">
                <a:solidFill>
                  <a:srgbClr val="000000"/>
                </a:solidFill>
                <a:latin typeface="Eras Medium ITC" panose="020B0602030504020804" pitchFamily="34" charset="0"/>
              </a:rPr>
              <a:t>Uneven spread of issue across state</a:t>
            </a:r>
            <a:endParaRPr dirty="0">
              <a:latin typeface="Eras Medium ITC" panose="020B0602030504020804" pitchFamily="34" charset="0"/>
            </a:endParaRPr>
          </a:p>
        </p:txBody>
      </p:sp>
      <p:pic>
        <p:nvPicPr>
          <p:cNvPr id="135" name="Google Shape;13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4536" y="2154971"/>
            <a:ext cx="3818212" cy="2863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99035" y="2009266"/>
            <a:ext cx="4744965" cy="306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7"/>
          <p:cNvSpPr txBox="1"/>
          <p:nvPr/>
        </p:nvSpPr>
        <p:spPr>
          <a:xfrm>
            <a:off x="5187306" y="976477"/>
            <a:ext cx="38676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❑"/>
            </a:pPr>
            <a:r>
              <a:rPr lang="pt-PT" sz="2000" i="0" u="none" strike="noStrike" cap="none" dirty="0">
                <a:solidFill>
                  <a:srgbClr val="000000"/>
                </a:solidFill>
                <a:latin typeface="Eras Medium ITC" panose="020B0602030504020804" pitchFamily="34" charset="0"/>
              </a:rPr>
              <a:t>High issue from specific product</a:t>
            </a:r>
            <a:endParaRPr dirty="0">
              <a:latin typeface="Eras Medium ITC" panose="020B06020305040208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716B64-ADD5-69B7-C6B1-81E30E83E844}"/>
              </a:ext>
            </a:extLst>
          </p:cNvPr>
          <p:cNvSpPr txBox="1"/>
          <p:nvPr/>
        </p:nvSpPr>
        <p:spPr>
          <a:xfrm>
            <a:off x="127000" y="125451"/>
            <a:ext cx="119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</a:t>
            </a:r>
          </a:p>
        </p:txBody>
      </p:sp>
      <p:sp>
        <p:nvSpPr>
          <p:cNvPr id="3" name="Google Shape;54;p1">
            <a:extLst>
              <a:ext uri="{FF2B5EF4-FFF2-40B4-BE49-F238E27FC236}">
                <a16:creationId xmlns:a16="http://schemas.microsoft.com/office/drawing/2014/main" id="{39B3477D-F59B-88D7-7DE6-3456F472FF0E}"/>
              </a:ext>
            </a:extLst>
          </p:cNvPr>
          <p:cNvSpPr/>
          <p:nvPr/>
        </p:nvSpPr>
        <p:spPr>
          <a:xfrm>
            <a:off x="7602864" y="119729"/>
            <a:ext cx="1541136" cy="23610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55;p1">
            <a:extLst>
              <a:ext uri="{FF2B5EF4-FFF2-40B4-BE49-F238E27FC236}">
                <a16:creationId xmlns:a16="http://schemas.microsoft.com/office/drawing/2014/main" id="{3D4E7EB8-0173-ABAB-677C-B741DA2B522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624532" y="119729"/>
            <a:ext cx="1456405" cy="236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bc65ea31e2_0_68"/>
          <p:cNvSpPr txBox="1"/>
          <p:nvPr/>
        </p:nvSpPr>
        <p:spPr>
          <a:xfrm>
            <a:off x="1662683" y="133831"/>
            <a:ext cx="5818631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600" dirty="0">
                <a:solidFill>
                  <a:schemeClr val="dk1"/>
                </a:solidFill>
                <a:latin typeface="Eras Demi ITC" panose="020B0805030504020804" pitchFamily="34" charset="0"/>
                <a:ea typeface="Open Sans"/>
                <a:cs typeface="Open Sans"/>
                <a:sym typeface="Open Sans"/>
              </a:rPr>
              <a:t>PROBLEMS &amp; OPPORTUNITIES 1.1</a:t>
            </a:r>
            <a:endParaRPr dirty="0">
              <a:latin typeface="Eras Demi ITC" panose="020B0805030504020804" pitchFamily="34" charset="0"/>
            </a:endParaRPr>
          </a:p>
        </p:txBody>
      </p:sp>
      <p:pic>
        <p:nvPicPr>
          <p:cNvPr id="143" name="Google Shape;143;g1bc65ea31e2_0_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743" y="1724722"/>
            <a:ext cx="4524256" cy="336844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1bc65ea31e2_0_68"/>
          <p:cNvSpPr txBox="1"/>
          <p:nvPr/>
        </p:nvSpPr>
        <p:spPr>
          <a:xfrm>
            <a:off x="364275" y="1248925"/>
            <a:ext cx="4363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❑"/>
            </a:pPr>
            <a:r>
              <a:rPr lang="pt-PT" sz="2000" i="0" u="none" strike="noStrike" cap="none" dirty="0">
                <a:solidFill>
                  <a:srgbClr val="000000"/>
                </a:solidFill>
                <a:latin typeface="Eras Medium ITC" panose="020B0602030504020804" pitchFamily="34" charset="0"/>
              </a:rPr>
              <a:t>Periodic Increase In Issue</a:t>
            </a:r>
            <a:endParaRPr dirty="0">
              <a:latin typeface="Eras Medium ITC" panose="020B0602030504020804" pitchFamily="34" charset="0"/>
            </a:endParaRPr>
          </a:p>
        </p:txBody>
      </p:sp>
      <p:pic>
        <p:nvPicPr>
          <p:cNvPr id="145" name="Google Shape;145;g1bc65ea31e2_0_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0" y="1724723"/>
            <a:ext cx="4572001" cy="3448513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1bc65ea31e2_0_68"/>
          <p:cNvSpPr txBox="1"/>
          <p:nvPr/>
        </p:nvSpPr>
        <p:spPr>
          <a:xfrm>
            <a:off x="4902819" y="1343529"/>
            <a:ext cx="353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❑"/>
            </a:pPr>
            <a:r>
              <a:rPr lang="pt-PT" sz="2000" i="0" u="none" strike="noStrike" cap="none" dirty="0">
                <a:solidFill>
                  <a:srgbClr val="000000"/>
                </a:solidFill>
                <a:latin typeface="Eras Medium ITC" panose="020B0602030504020804" pitchFamily="34" charset="0"/>
              </a:rPr>
              <a:t>Complaints log</a:t>
            </a:r>
            <a:endParaRPr dirty="0">
              <a:latin typeface="Eras Medium ITC" panose="020B06020305040208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CEB903-C651-8029-4C9C-403DCC862823}"/>
              </a:ext>
            </a:extLst>
          </p:cNvPr>
          <p:cNvSpPr txBox="1"/>
          <p:nvPr/>
        </p:nvSpPr>
        <p:spPr>
          <a:xfrm>
            <a:off x="0" y="105761"/>
            <a:ext cx="59844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EDA</a:t>
            </a:r>
          </a:p>
        </p:txBody>
      </p:sp>
      <p:sp>
        <p:nvSpPr>
          <p:cNvPr id="4" name="Google Shape;54;p1">
            <a:extLst>
              <a:ext uri="{FF2B5EF4-FFF2-40B4-BE49-F238E27FC236}">
                <a16:creationId xmlns:a16="http://schemas.microsoft.com/office/drawing/2014/main" id="{ED4D7039-B7C4-9BB3-2890-ABBC2C6BB587}"/>
              </a:ext>
            </a:extLst>
          </p:cNvPr>
          <p:cNvSpPr/>
          <p:nvPr/>
        </p:nvSpPr>
        <p:spPr>
          <a:xfrm>
            <a:off x="7435856" y="55634"/>
            <a:ext cx="1676614" cy="25685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Google Shape;55;p1">
            <a:extLst>
              <a:ext uri="{FF2B5EF4-FFF2-40B4-BE49-F238E27FC236}">
                <a16:creationId xmlns:a16="http://schemas.microsoft.com/office/drawing/2014/main" id="{7C2F0182-F28F-7B8E-B001-5DE2D19E2C4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464973" y="55634"/>
            <a:ext cx="1584434" cy="256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over/>
      </p:transition>
    </mc:Choice>
    <mc:Fallback>
      <p:transition spd="slow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5FE7F9-A939-8434-1B0C-2E77571F543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6074"/>
            <a:ext cx="2717800" cy="5159574"/>
          </a:xfrm>
          <a:prstGeom prst="rect">
            <a:avLst/>
          </a:prstGeom>
          <a:blipFill dpi="0" rotWithShape="1">
            <a:blip r:embed="rId5">
              <a:alphaModFix amt="89000"/>
              <a:lum bright="70000" contrast="-70000"/>
            </a:blip>
            <a:srcRect/>
            <a:tile tx="0" ty="0" sx="100000" sy="100000" flip="none" algn="tl"/>
          </a:blipFill>
        </p:spPr>
      </p:pic>
      <p:sp>
        <p:nvSpPr>
          <p:cNvPr id="160" name="Google Shape;160;p8"/>
          <p:cNvSpPr txBox="1"/>
          <p:nvPr/>
        </p:nvSpPr>
        <p:spPr>
          <a:xfrm>
            <a:off x="4061944" y="266609"/>
            <a:ext cx="4091456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PT" sz="2600" dirty="0">
                <a:solidFill>
                  <a:schemeClr val="dk1"/>
                </a:solidFill>
                <a:latin typeface="Eras Medium ITC" panose="020B0602030504020804" pitchFamily="34" charset="0"/>
                <a:ea typeface="Open Sans"/>
                <a:cs typeface="Open Sans"/>
                <a:sym typeface="Open Sans"/>
              </a:rPr>
              <a:t>MODEL CLASSIFICATION</a:t>
            </a:r>
            <a:endParaRPr dirty="0">
              <a:latin typeface="Eras Medium ITC" panose="020B0602030504020804" pitchFamily="34" charset="0"/>
            </a:endParaRPr>
          </a:p>
        </p:txBody>
      </p:sp>
      <p:pic>
        <p:nvPicPr>
          <p:cNvPr id="161" name="Google Shape;161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50069" y="759208"/>
            <a:ext cx="6434667" cy="4117683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8"/>
          <p:cNvSpPr txBox="1"/>
          <p:nvPr/>
        </p:nvSpPr>
        <p:spPr>
          <a:xfrm>
            <a:off x="0" y="871324"/>
            <a:ext cx="2252133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 b="1" dirty="0">
                <a:solidFill>
                  <a:schemeClr val="tx1"/>
                </a:solidFill>
                <a:latin typeface="Eras Demi ITC" panose="020B0805030504020804" pitchFamily="34" charset="0"/>
              </a:rPr>
              <a:t>Model selection and testing</a:t>
            </a:r>
            <a:endParaRPr dirty="0">
              <a:latin typeface="Eras Demi ITC" panose="020B0805030504020804" pitchFamily="34" charset="0"/>
            </a:endParaRPr>
          </a:p>
        </p:txBody>
      </p:sp>
      <p:sp>
        <p:nvSpPr>
          <p:cNvPr id="2" name="Google Shape;54;p1">
            <a:extLst>
              <a:ext uri="{FF2B5EF4-FFF2-40B4-BE49-F238E27FC236}">
                <a16:creationId xmlns:a16="http://schemas.microsoft.com/office/drawing/2014/main" id="{EBFD54C1-E055-6C5E-9C32-4C246CD4C1F4}"/>
              </a:ext>
            </a:extLst>
          </p:cNvPr>
          <p:cNvSpPr/>
          <p:nvPr/>
        </p:nvSpPr>
        <p:spPr>
          <a:xfrm>
            <a:off x="8033123" y="96422"/>
            <a:ext cx="1110877" cy="1701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Google Shape;55;p1">
            <a:extLst>
              <a:ext uri="{FF2B5EF4-FFF2-40B4-BE49-F238E27FC236}">
                <a16:creationId xmlns:a16="http://schemas.microsoft.com/office/drawing/2014/main" id="{D462F901-A85B-C8EB-B837-AE631DE7E87F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031137" y="96422"/>
            <a:ext cx="1049801" cy="170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282</Words>
  <Application>Microsoft Office PowerPoint</Application>
  <PresentationFormat>On-screen Show (16:9)</PresentationFormat>
  <Paragraphs>61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Cambria Math</vt:lpstr>
      <vt:lpstr>Architects Daughter</vt:lpstr>
      <vt:lpstr>Noto Sans Symbols</vt:lpstr>
      <vt:lpstr>Arial</vt:lpstr>
      <vt:lpstr>Corben</vt:lpstr>
      <vt:lpstr>Eras Demi ITC</vt:lpstr>
      <vt:lpstr>Courier New</vt:lpstr>
      <vt:lpstr>Eras Medium ITC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cmahn cee</cp:lastModifiedBy>
  <cp:revision>12</cp:revision>
  <dcterms:modified xsi:type="dcterms:W3CDTF">2022-12-19T13:24:31Z</dcterms:modified>
</cp:coreProperties>
</file>